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39c7008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39c700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39c7008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39c7008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39c7008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39c7008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39c7008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39c7008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39c7008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39c7008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39c7008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39c7008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39c7008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39c7008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39c7008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39c7008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39c700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39c700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39c7008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39c7008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39c7008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39c7008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39c7008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39c7008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39c7008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39c7008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39c7008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39c7008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39c7008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39c7008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39c7008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39c700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39c7008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439c7008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39c700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39c700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236b5b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236b5b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236b5ba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236b5b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39c7008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39c7008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arthdata.nasa.gov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adsweb.modaps.eosdis.nasa.gov/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arthdata.nasa.gov/ap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cihub.copernicus.eu/dhus/#/home" TargetMode="External"/><Relationship Id="rId4" Type="http://schemas.openxmlformats.org/officeDocument/2006/relationships/hyperlink" Target="https://github.com/sentinel-hub/sentinelhub-p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s.google.com/earth-engine/" TargetMode="External"/><Relationship Id="rId4" Type="http://schemas.openxmlformats.org/officeDocument/2006/relationships/hyperlink" Target="https://earthengine.google.com/datasets/" TargetMode="External"/><Relationship Id="rId5" Type="http://schemas.openxmlformats.org/officeDocument/2006/relationships/hyperlink" Target="https://developers.google.com/earth-engine/export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huvan.nrsc.gov.in/data/download/index.php" TargetMode="External"/><Relationship Id="rId4" Type="http://schemas.openxmlformats.org/officeDocument/2006/relationships/hyperlink" Target="http://www.eorc.jaxa.jp/ALOS/en/dataset/dataset_index.ht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planet.com/explorer/" TargetMode="External"/><Relationship Id="rId4" Type="http://schemas.openxmlformats.org/officeDocument/2006/relationships/hyperlink" Target="https://www.planet.com/docs/reference/data-api/" TargetMode="External"/><Relationship Id="rId5" Type="http://schemas.openxmlformats.org/officeDocument/2006/relationships/hyperlink" Target="https://www.planet.com/markets/education-and-research/" TargetMode="External"/><Relationship Id="rId6" Type="http://schemas.openxmlformats.org/officeDocument/2006/relationships/hyperlink" Target="https://www.planet.com/products/open-california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iscover.digitalglobe.com/" TargetMode="External"/><Relationship Id="rId4" Type="http://schemas.openxmlformats.org/officeDocument/2006/relationships/hyperlink" Target="https://spatial.ucdavis.edu/resources/data/" TargetMode="External"/><Relationship Id="rId5" Type="http://schemas.openxmlformats.org/officeDocument/2006/relationships/hyperlink" Target="http://foundation.digitalglobe.com/application/" TargetMode="External"/><Relationship Id="rId6" Type="http://schemas.openxmlformats.org/officeDocument/2006/relationships/hyperlink" Target="https://www.digitalglobe.com/opendata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eocenterusaid.org/remotesensing/index.html" TargetMode="External"/><Relationship Id="rId4" Type="http://schemas.openxmlformats.org/officeDocument/2006/relationships/hyperlink" Target="https://geocenterusaid.org/remotesensing/request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anighosh@ucdavis.ed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andsat.gsfc.nasa.gov/landsat-benefits-u-s-economy-by-1-8-billion-per-year/" TargetMode="External"/><Relationship Id="rId4" Type="http://schemas.openxmlformats.org/officeDocument/2006/relationships/hyperlink" Target="http://www.asprs.org/a/publications/pers/2015journals/PERS_August_2015_Public/HTML/files/assets/basic-html/page49.html" TargetMode="External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ros.usgs.gov/find-data" TargetMode="External"/><Relationship Id="rId4" Type="http://schemas.openxmlformats.org/officeDocument/2006/relationships/hyperlink" Target="https://lta.cr.usgs.gov/products_overview" TargetMode="External"/><Relationship Id="rId5" Type="http://schemas.openxmlformats.org/officeDocument/2006/relationships/hyperlink" Target="https://public.wmo.int/en/programmes/wmo-space-programme" TargetMode="External"/><Relationship Id="rId6" Type="http://schemas.openxmlformats.org/officeDocument/2006/relationships/hyperlink" Target="https://www.wmo-sat.info/product-access-guide/domain" TargetMode="External"/><Relationship Id="rId7" Type="http://schemas.openxmlformats.org/officeDocument/2006/relationships/hyperlink" Target="http://data.satapps.org/" TargetMode="External"/><Relationship Id="rId8" Type="http://schemas.openxmlformats.org/officeDocument/2006/relationships/hyperlink" Target="https://www.nnvl.noaa.gov/view/globaldata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arthexplorer.usgs.gov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orldview.earthdata.nasa.gov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4700" y="2123100"/>
            <a:ext cx="8994600" cy="89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Finding (and accessing) Remote Sensing Data</a:t>
            </a:r>
            <a:endParaRPr b="1" sz="4800"/>
          </a:p>
        </p:txBody>
      </p:sp>
      <p:sp>
        <p:nvSpPr>
          <p:cNvPr id="55" name="Google Shape;55;p13"/>
          <p:cNvSpPr txBox="1"/>
          <p:nvPr/>
        </p:nvSpPr>
        <p:spPr>
          <a:xfrm>
            <a:off x="3496500" y="3851175"/>
            <a:ext cx="56475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Ani Ghosh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anighosh@ucdavis.edu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Department of Environmental Science &amp; Policy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Center for Spatial Sciences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0" y="514400"/>
            <a:ext cx="8192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https://earthdata.nasa.gov/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How to download NASA data?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2900"/>
            <a:ext cx="8839198" cy="388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5784975" y="4329350"/>
            <a:ext cx="1072500" cy="529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7645950" y="3179150"/>
            <a:ext cx="1227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Great for quick visualization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124" name="Google Shape;124;p22"/>
          <p:cNvCxnSpPr/>
          <p:nvPr/>
        </p:nvCxnSpPr>
        <p:spPr>
          <a:xfrm flipH="1">
            <a:off x="6961125" y="3915775"/>
            <a:ext cx="736500" cy="374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How to download NASA data?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0" y="537575"/>
            <a:ext cx="81927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https://ladsweb.modaps.eosdis.nasa.gov/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700" y="1031075"/>
            <a:ext cx="8748182" cy="39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How to download NASA data? 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50375" y="710775"/>
            <a:ext cx="7964700" cy="27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can use API (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https://earthdata.nasa.gov/api</a:t>
            </a:r>
            <a:r>
              <a:rPr lang="en" sz="2400"/>
              <a:t>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 Packages: MODIS, MODISTools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Python packages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How to download ESA data? 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0" y="792600"/>
            <a:ext cx="90156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Sentinel 1, 2 and 3: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https://scihub.copernicus.eu/dhus/#/home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Python package: </a:t>
            </a:r>
            <a:r>
              <a:rPr lang="en" sz="2400" u="sng">
                <a:solidFill>
                  <a:schemeClr val="accent5"/>
                </a:solidFill>
                <a:hlinkClick r:id="rId4"/>
              </a:rPr>
              <a:t>https://github.com/sentinel-hub/sentinelhub-py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API: </a:t>
            </a:r>
            <a:r>
              <a:rPr lang="en" sz="2400">
                <a:solidFill>
                  <a:schemeClr val="dk1"/>
                </a:solidFill>
              </a:rPr>
              <a:t>https://sentinelsat.readthedocs.io/en/v0.9.1/api.html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QGIS:</a:t>
            </a:r>
            <a:r>
              <a:rPr lang="en" sz="2400">
                <a:solidFill>
                  <a:schemeClr val="dk1"/>
                </a:solidFill>
              </a:rPr>
              <a:t> https://github.com/sentinelsat/sentinelsat-qgis-script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Google Earth Engine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0" y="792600"/>
            <a:ext cx="9015600" cy="3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Create account: </a:t>
            </a:r>
            <a:r>
              <a:rPr lang="en" sz="2400" u="sng">
                <a:solidFill>
                  <a:schemeClr val="accent5"/>
                </a:solidFill>
                <a:hlinkClick r:id="rId3"/>
              </a:rPr>
              <a:t>https://developers.google.com/earth-engine/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Dataset available: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https://earthengine.google.com/datasets/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And learn exporting the data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https://developers.google.com/earth-engine/exporting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Can run scripts to process the data and do most of your work in the cloud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Other sources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57600" y="803400"/>
            <a:ext cx="9028800" cy="3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ISRO: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http://bhuvan.nrsc.gov.in/data/download/index.php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JAXA: </a:t>
            </a:r>
            <a:r>
              <a:rPr lang="en" sz="2400" u="sng">
                <a:solidFill>
                  <a:schemeClr val="accent5"/>
                </a:solidFill>
                <a:hlinkClick r:id="rId4"/>
              </a:rPr>
              <a:t>http://www.eorc.jaxa.jp/ALOS/en/dataset/dataset_index.htm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What about the ‘costly’ data? </a:t>
            </a:r>
            <a:endParaRPr b="1" sz="3000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Mostly the commercial satellites with high spatial resolution (5 meter or finer, even less than 50 cm)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SAR data like TerraSAR-X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LiDAR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Planet</a:t>
            </a:r>
            <a:r>
              <a:rPr b="1" lang="en" sz="3000"/>
              <a:t> </a:t>
            </a:r>
            <a:endParaRPr b="1" sz="3000"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1178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Planet microsatellites (~120 cubesats with 3 and 4 bands)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RapidEye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Skysat (?)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Archive over 7+ Petabytes with 7+ Terabytes being added daily (March, 2017)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Getting </a:t>
            </a:r>
            <a:r>
              <a:rPr b="1" lang="en" sz="3000"/>
              <a:t>Planet Data </a:t>
            </a:r>
            <a:endParaRPr b="1" sz="3000"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103650" y="572700"/>
            <a:ext cx="8936700" cy="4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hlinkClick r:id="rId3"/>
              </a:rPr>
              <a:t>https://www.planet.com/explorer/</a:t>
            </a:r>
            <a:r>
              <a:rPr lang="en" sz="2400">
                <a:solidFill>
                  <a:schemeClr val="dk1"/>
                </a:solidFill>
              </a:rPr>
              <a:t>: Useful compare feature for visualization, monthly and 3-month composites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API access: </a:t>
            </a:r>
            <a:r>
              <a:rPr lang="en" sz="2400" u="sng">
                <a:solidFill>
                  <a:schemeClr val="accent5"/>
                </a:solidFill>
                <a:hlinkClick r:id="rId4"/>
              </a:rPr>
              <a:t>https://www.planet.com/docs/reference/data-api/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Python client: https://www.planet.com/docs/api-quickstart-examples/cli/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Free data access: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hlinkClick r:id="rId5"/>
              </a:rPr>
              <a:t>https://www.planet.com/markets/education-and-research/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hlinkClick r:id="rId6"/>
              </a:rPr>
              <a:t>https://www.planet.com/products/open-california/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DigitalGlobe</a:t>
            </a:r>
            <a:endParaRPr b="1" sz="3000"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2700"/>
            <a:ext cx="8839200" cy="2980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4">
            <a:alphaModFix/>
          </a:blip>
          <a:srcRect b="0" l="0" r="0" t="51195"/>
          <a:stretch/>
        </p:blipFill>
        <p:spPr>
          <a:xfrm>
            <a:off x="3861375" y="3640823"/>
            <a:ext cx="3355826" cy="14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5">
            <a:alphaModFix/>
          </a:blip>
          <a:srcRect b="49881" l="0" r="0" t="2545"/>
          <a:stretch/>
        </p:blipFill>
        <p:spPr>
          <a:xfrm>
            <a:off x="241914" y="3640825"/>
            <a:ext cx="3442536" cy="14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Remote Sensing Satellite in the Sky</a:t>
            </a:r>
            <a:endParaRPr b="1"/>
          </a:p>
        </p:txBody>
      </p:sp>
      <p:sp>
        <p:nvSpPr>
          <p:cNvPr id="61" name="Google Shape;61;p14"/>
          <p:cNvSpPr txBox="1"/>
          <p:nvPr/>
        </p:nvSpPr>
        <p:spPr>
          <a:xfrm>
            <a:off x="0" y="4768800"/>
            <a:ext cx="8725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National Geographic</a:t>
            </a:r>
            <a:endParaRPr sz="12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25" y="572700"/>
            <a:ext cx="6266450" cy="42486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637900" y="621900"/>
            <a:ext cx="2339100" cy="4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The total size of all the satellite data so far collected is estimated over 100 Petabytes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https://www.gearthblog.com/blog/archives/2017/03/petabytes-of-imagery.html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Getting DigitalGlobe data </a:t>
            </a:r>
            <a:endParaRPr b="1" sz="3000"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103650" y="766550"/>
            <a:ext cx="8936700" cy="3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0000"/>
                </a:solidFill>
              </a:rPr>
              <a:t>Search and discover:</a:t>
            </a:r>
            <a:r>
              <a:rPr lang="en" sz="2400">
                <a:solidFill>
                  <a:srgbClr val="000000"/>
                </a:solidFill>
              </a:rPr>
              <a:t> </a:t>
            </a:r>
            <a:r>
              <a:rPr lang="en" sz="2400" u="sng">
                <a:solidFill>
                  <a:schemeClr val="accent5"/>
                </a:solidFill>
                <a:hlinkClick r:id="rId3"/>
              </a:rPr>
              <a:t>https://discover.digitalglobe.com/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Talk to us: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 u="sng">
                <a:solidFill>
                  <a:schemeClr val="accent5"/>
                </a:solidFill>
                <a:hlinkClick r:id="rId4"/>
              </a:rPr>
              <a:t>https://spatial.ucdavis.edu/resources/data/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Or approach DigitalGlobe Foundation: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2400" u="sng">
                <a:solidFill>
                  <a:schemeClr val="accent5"/>
                </a:solidFill>
                <a:hlinkClick r:id="rId5"/>
              </a:rPr>
              <a:t>http://foundation.digitalglobe.com/application/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Disaster Response: </a:t>
            </a:r>
            <a:r>
              <a:rPr lang="en" sz="2400" u="sng">
                <a:solidFill>
                  <a:schemeClr val="accent5"/>
                </a:solidFill>
                <a:hlinkClick r:id="rId6"/>
              </a:rPr>
              <a:t>https://www.digitalglobe.com/opendata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Is your project funded by USG?</a:t>
            </a:r>
            <a:endParaRPr b="1" sz="3000"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103650" y="766550"/>
            <a:ext cx="8936700" cy="3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Talk to your Program Manager and ask about</a:t>
            </a:r>
            <a:r>
              <a:rPr b="1" lang="en" sz="2400">
                <a:solidFill>
                  <a:srgbClr val="000000"/>
                </a:solidFill>
              </a:rPr>
              <a:t> Next View (NV) license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E.g. for USAID funded project: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hlinkClick r:id="rId3"/>
              </a:rPr>
              <a:t>https://geocenterusaid.org/remotesensing/index.html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https://geocenterusaid.org/remotesensing/request.html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 in progress...</a:t>
            </a:r>
            <a:endParaRPr b="1"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Please reach me at</a:t>
            </a:r>
            <a:r>
              <a:rPr b="1" lang="en" sz="2400"/>
              <a:t> </a:t>
            </a:r>
            <a:r>
              <a:rPr b="1" lang="en" sz="2400" u="sng">
                <a:solidFill>
                  <a:schemeClr val="hlink"/>
                </a:solidFill>
                <a:hlinkClick r:id="rId3"/>
              </a:rPr>
              <a:t>anighosh@ucdavis.edu</a:t>
            </a:r>
            <a:r>
              <a:rPr b="1" lang="en" sz="2400">
                <a:solidFill>
                  <a:schemeClr val="dk1"/>
                </a:solidFill>
              </a:rPr>
              <a:t> for suggestions, contributions</a:t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Earth Observation Satellite in the Sky</a:t>
            </a:r>
            <a:endParaRPr b="1"/>
          </a:p>
        </p:txBody>
      </p:sp>
      <p:sp>
        <p:nvSpPr>
          <p:cNvPr id="69" name="Google Shape;69;p15"/>
          <p:cNvSpPr txBox="1"/>
          <p:nvPr/>
        </p:nvSpPr>
        <p:spPr>
          <a:xfrm>
            <a:off x="0" y="4768800"/>
            <a:ext cx="8725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doi:10.1088/1742-2132/9/4/S40</a:t>
            </a:r>
            <a:endParaRPr sz="12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75" y="613675"/>
            <a:ext cx="6711376" cy="41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7193625" y="2327575"/>
            <a:ext cx="18351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squares: panchromatic sensors.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dots: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multispectral sensors.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 triangles: photographic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Impact of free data</a:t>
            </a:r>
            <a:endParaRPr b="1"/>
          </a:p>
        </p:txBody>
      </p:sp>
      <p:sp>
        <p:nvSpPr>
          <p:cNvPr id="77" name="Google Shape;77;p16"/>
          <p:cNvSpPr txBox="1"/>
          <p:nvPr/>
        </p:nvSpPr>
        <p:spPr>
          <a:xfrm>
            <a:off x="31800" y="4634750"/>
            <a:ext cx="87255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https://landsat.gsfc.nasa.gov/landsat-benefits-u-s-economy-by-1-8-billion-per-year/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http://www.asprs.org/a/publications/pers/2015journals/PERS_August_2015_Public/HTML/files/assets/basic-html/page49.html</a:t>
            </a:r>
            <a:r>
              <a:rPr lang="en" sz="1200"/>
              <a:t> </a:t>
            </a:r>
            <a:endParaRPr sz="12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50" y="827125"/>
            <a:ext cx="6073724" cy="35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043650" y="1860925"/>
            <a:ext cx="30342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The 2.38 million Landsat images freely downloaded in 2011, benefited the U.S. economy by $1.8 billion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What you need to know?</a:t>
            </a:r>
            <a:endParaRPr b="1" sz="300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Do you need remote sensing data or product?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What kind of spatial details do you need?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Do you need historical information?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Do you need timely tasking for image acquisition?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Is your study area in a remote location?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What are the free data? </a:t>
            </a:r>
            <a:endParaRPr b="1" sz="300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Most of the NASA and ESA data are free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Numerous data products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General Sources to search available data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202075" y="1070125"/>
            <a:ext cx="8671500" cy="30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USGS:</a:t>
            </a:r>
            <a:r>
              <a:rPr lang="en" sz="1800"/>
              <a:t>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https://eros.usgs.gov/find-data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USGS:</a:t>
            </a:r>
            <a:r>
              <a:rPr lang="en" sz="1800"/>
              <a:t>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https://lta.cr.usgs.gov/products_overview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uFill>
                  <a:noFill/>
                </a:uFill>
                <a:hlinkClick r:id="rId5"/>
              </a:rPr>
              <a:t>WMO Space Programme:</a:t>
            </a:r>
            <a:r>
              <a:rPr b="1" lang="en" sz="1800"/>
              <a:t>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https://www.wmo-sat.info/product-access-guide/domain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Discovery Hub:</a:t>
            </a:r>
            <a:r>
              <a:rPr lang="en" sz="1800"/>
              <a:t>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http://data.satapps.org/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NOAA:</a:t>
            </a:r>
            <a:r>
              <a:rPr lang="en" sz="1800"/>
              <a:t> </a:t>
            </a:r>
            <a:r>
              <a:rPr lang="en" sz="1800" u="sng">
                <a:solidFill>
                  <a:schemeClr val="hlink"/>
                </a:solidFill>
                <a:hlinkClick r:id="rId8"/>
              </a:rPr>
              <a:t>https://www.nnvl.noaa.gov/view/globaldata.html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0" y="721175"/>
            <a:ext cx="86799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https://earthexplorer.usgs.gov/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How to download NASA data?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4">
            <a:alphaModFix/>
          </a:blip>
          <a:srcRect b="0" l="0" r="23605" t="0"/>
          <a:stretch/>
        </p:blipFill>
        <p:spPr>
          <a:xfrm>
            <a:off x="152400" y="1292375"/>
            <a:ext cx="2233725" cy="35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5">
            <a:alphaModFix/>
          </a:blip>
          <a:srcRect b="0" l="0" r="20057" t="0"/>
          <a:stretch/>
        </p:blipFill>
        <p:spPr>
          <a:xfrm>
            <a:off x="2698802" y="1292375"/>
            <a:ext cx="2685550" cy="35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6752" y="1292375"/>
            <a:ext cx="2703859" cy="35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0" y="591975"/>
            <a:ext cx="59529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https://worldview.earthdata.nasa.gov/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How to download NASA data?</a:t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0" y="1069850"/>
            <a:ext cx="9017079" cy="399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124550" y="3553925"/>
            <a:ext cx="1072500" cy="529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